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93" r:id="rId3"/>
    <p:sldId id="328" r:id="rId4"/>
    <p:sldId id="313" r:id="rId5"/>
    <p:sldId id="329" r:id="rId6"/>
    <p:sldId id="314" r:id="rId7"/>
    <p:sldId id="340" r:id="rId8"/>
    <p:sldId id="320" r:id="rId9"/>
    <p:sldId id="337" r:id="rId10"/>
    <p:sldId id="339" r:id="rId11"/>
    <p:sldId id="321" r:id="rId12"/>
    <p:sldId id="333" r:id="rId13"/>
    <p:sldId id="334" r:id="rId14"/>
    <p:sldId id="336" r:id="rId15"/>
    <p:sldId id="335" r:id="rId16"/>
    <p:sldId id="322" r:id="rId17"/>
    <p:sldId id="304" r:id="rId18"/>
    <p:sldId id="323" r:id="rId19"/>
    <p:sldId id="307" r:id="rId20"/>
    <p:sldId id="325" r:id="rId21"/>
    <p:sldId id="330" r:id="rId22"/>
    <p:sldId id="331" r:id="rId23"/>
    <p:sldId id="326" r:id="rId24"/>
    <p:sldId id="332" r:id="rId25"/>
    <p:sldId id="302" r:id="rId26"/>
    <p:sldId id="32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652C8-57AB-4853-968B-FEB380C89D65}" type="datetimeFigureOut">
              <a:rPr lang="en-US" smtClean="0"/>
              <a:pPr/>
              <a:t>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12E8C-F920-4B4D-B4B5-DA897232AA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0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DECDE-8AA6-4926-8CF7-26B31AE693F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2E64D-87C6-499B-9EE7-64A0AFB15E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824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34F06-47A8-4505-8D2B-A4AD869971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53A32-542D-4178-8501-C59D83D96ED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4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ABB7F-CC1E-4123-9D7D-DCF6E281F58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D7C8A-489D-4068-AD00-5DEC858420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83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90" name="Picture 22" descr="cover slide ghost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9147175" cy="68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8125" y="2441575"/>
            <a:ext cx="8677275" cy="1752600"/>
          </a:xfrm>
        </p:spPr>
        <p:txBody>
          <a:bodyPr/>
          <a:lstStyle>
            <a:lvl1pPr algn="r">
              <a:defRPr sz="5500">
                <a:solidFill>
                  <a:srgbClr val="D33325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76225" y="6537325"/>
            <a:ext cx="46767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Times New Roman" pitchFamily="1" charset="0"/>
              </a:rPr>
              <a:t>Copyright © 2008 Pearson Education Inc., publishing as Pearson Addison-Wesley</a:t>
            </a:r>
          </a:p>
        </p:txBody>
      </p:sp>
      <p:sp>
        <p:nvSpPr>
          <p:cNvPr id="5837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06375" y="1066800"/>
            <a:ext cx="8709025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 userDrawn="1"/>
        </p:nvSpPr>
        <p:spPr bwMode="auto">
          <a:xfrm>
            <a:off x="260350" y="5029200"/>
            <a:ext cx="8686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" dist="25399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D33325"/>
                </a:solidFill>
              </a:rPr>
              <a:t>PowerPoint</a:t>
            </a:r>
            <a:r>
              <a:rPr lang="en-US" baseline="30000">
                <a:solidFill>
                  <a:srgbClr val="D33325"/>
                </a:solidFill>
              </a:rPr>
              <a:t>®</a:t>
            </a:r>
            <a:r>
              <a:rPr lang="en-US">
                <a:solidFill>
                  <a:srgbClr val="D33325"/>
                </a:solidFill>
              </a:rPr>
              <a:t> Lectures for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D33325"/>
                </a:solidFill>
              </a:rPr>
              <a:t>University Physics, Twelfth Edition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D33325"/>
                </a:solidFill>
                <a:latin typeface="Times New Roman" pitchFamily="1" charset="0"/>
              </a:rPr>
              <a:t>   – Hugh D. Young and Roger A. Freedman</a:t>
            </a:r>
          </a:p>
        </p:txBody>
      </p:sp>
      <p:sp>
        <p:nvSpPr>
          <p:cNvPr id="58391" name="Text Box 23"/>
          <p:cNvSpPr txBox="1">
            <a:spLocks noChangeArrowheads="1"/>
          </p:cNvSpPr>
          <p:nvPr userDrawn="1"/>
        </p:nvSpPr>
        <p:spPr bwMode="auto">
          <a:xfrm>
            <a:off x="254000" y="60960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D33325"/>
                </a:solidFill>
                <a:latin typeface="Times New Roman" pitchFamily="1" charset="0"/>
              </a:rPr>
              <a:t>Lectures by James Pazun</a:t>
            </a:r>
          </a:p>
        </p:txBody>
      </p:sp>
    </p:spTree>
    <p:extLst>
      <p:ext uri="{BB962C8B-B14F-4D97-AF65-F5344CB8AC3E}">
        <p14:creationId xmlns:p14="http://schemas.microsoft.com/office/powerpoint/2010/main" val="1754989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6835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1007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85800"/>
            <a:ext cx="4229100" cy="331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685800"/>
            <a:ext cx="4229100" cy="331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5490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422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6539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95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87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CAE41-0274-43E6-8C6F-75D1DEE5F43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95647-8D1B-4644-ACD2-9547674915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66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466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98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76200"/>
            <a:ext cx="2152650" cy="3922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305550" cy="3922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179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7ADBB-C684-40CA-B232-7BA15BC5266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50BEE-DAAD-403C-B6FA-E714DDB841E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9486D-1950-4692-B4E9-5C4AA77118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87AD5-B49B-4C5C-84EC-822E5A3926B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7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D2270-1627-43E0-94B8-5C09FAB0F92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E5643-8044-4B0C-ADD1-D580AF0B46F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3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437B-46E7-4B69-A30A-46583C7E1BE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09262-1EDA-4E3B-A418-B9CA57658DA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4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21E02-8D71-438D-B2DE-99348BE9A40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5E86E-4653-47B7-926A-C3C3D78ABA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5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BB863-FE13-4061-8E03-25870581C56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1EDB-3823-4659-AE15-D021982D982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34A74-8BE0-4230-9C18-6C2C70FF55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819C1-F96D-4930-B038-10D16E516A6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6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1540968-B38F-4D43-B638-3AF7FB66F29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934CE1-51C7-4BE6-BA46-F9EE0DB0C5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5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228600" y="6537325"/>
            <a:ext cx="5486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Times New Roman" pitchFamily="1" charset="0"/>
              </a:rPr>
              <a:t>Copyright © 2008 Pearson Education Inc., publishing as Pearson Addison-Wesley</a:t>
            </a:r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rgbClr val="00487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" charset="0"/>
            </a:endParaRP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rgbClr val="00487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" charset="0"/>
            </a:endParaRPr>
          </a:p>
        </p:txBody>
      </p:sp>
      <p:sp>
        <p:nvSpPr>
          <p:cNvPr id="573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685800"/>
            <a:ext cx="86106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96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+mj-lt"/>
          <a:ea typeface="+mj-ea"/>
          <a:cs typeface="+mj-cs"/>
        </a:defRPr>
      </a:lvl1pPr>
      <a:lvl2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2pPr>
      <a:lvl3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3pPr>
      <a:lvl4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4pPr>
      <a:lvl5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Arial" charset="0"/>
        </a:defRPr>
      </a:lvl9pPr>
    </p:titleStyle>
    <p:bodyStyle>
      <a:lvl1pPr algn="l" rtl="0" fontAlgn="base">
        <a:spcBef>
          <a:spcPct val="45000"/>
        </a:spcBef>
        <a:spcAft>
          <a:spcPct val="20000"/>
        </a:spcAft>
        <a:buClr>
          <a:srgbClr val="0066CC"/>
        </a:buClr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400050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•"/>
        <a:defRPr sz="3000">
          <a:solidFill>
            <a:schemeClr val="tx1"/>
          </a:solidFill>
          <a:latin typeface="+mn-lt"/>
        </a:defRPr>
      </a:lvl2pPr>
      <a:lvl3pPr marL="1254125" indent="-450850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800">
          <a:solidFill>
            <a:schemeClr val="tx1"/>
          </a:solidFill>
          <a:latin typeface="+mn-lt"/>
        </a:defRPr>
      </a:lvl3pPr>
      <a:lvl4pPr marL="1828800" indent="-342900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•"/>
        <a:defRPr sz="2600">
          <a:solidFill>
            <a:schemeClr val="tx1"/>
          </a:solidFill>
          <a:latin typeface="+mn-lt"/>
        </a:defRPr>
      </a:lvl4pPr>
      <a:lvl5pPr marL="22860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5pPr>
      <a:lvl6pPr marL="27432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6pPr>
      <a:lvl7pPr marL="32004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7pPr>
      <a:lvl8pPr marL="36576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8pPr>
      <a:lvl9pPr marL="4114800" indent="-334963" algn="l" rtl="0" fontAlgn="base">
        <a:spcBef>
          <a:spcPct val="45000"/>
        </a:spcBef>
        <a:spcAft>
          <a:spcPct val="20000"/>
        </a:spcAft>
        <a:buClr>
          <a:srgbClr val="D33325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Section </a:t>
            </a:r>
            <a:r>
              <a:rPr lang="en-US" dirty="0" smtClean="0">
                <a:solidFill>
                  <a:srgbClr val="FF0000"/>
                </a:solidFill>
              </a:rPr>
              <a:t>6: </a:t>
            </a:r>
            <a:r>
              <a:rPr lang="en-US" dirty="0">
                <a:solidFill>
                  <a:srgbClr val="FF0000"/>
                </a:solidFill>
              </a:rPr>
              <a:t>Capacitance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5" y="1828800"/>
            <a:ext cx="76200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Energy Stored in the Electric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𝑢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/>
                        </a:rPr>
                        <m:t>Energy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/>
                        </a:rPr>
                        <m:t>density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/>
                        </a:rPr>
                        <m:t>in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/>
                        </a:rPr>
                        <m:t>field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800" dirty="0"/>
                  <a:t>True for any electric field!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01964"/>
            <a:ext cx="38290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62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Dielectrics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Dielectric: An insulator placed in between the capacitor plates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48000"/>
            <a:ext cx="2968625" cy="25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00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9" b="49866"/>
          <a:stretch/>
        </p:blipFill>
        <p:spPr bwMode="auto">
          <a:xfrm>
            <a:off x="609600" y="1441084"/>
            <a:ext cx="4159680" cy="328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Dielectrics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47" t="51598"/>
          <a:stretch/>
        </p:blipFill>
        <p:spPr>
          <a:xfrm>
            <a:off x="4577862" y="1417638"/>
            <a:ext cx="3923391" cy="309721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943600" y="3997459"/>
            <a:ext cx="152400" cy="140036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57800" y="53346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WHY??</a:t>
            </a:r>
          </a:p>
        </p:txBody>
      </p:sp>
    </p:spTree>
    <p:extLst>
      <p:ext uri="{BB962C8B-B14F-4D97-AF65-F5344CB8AC3E}">
        <p14:creationId xmlns:p14="http://schemas.microsoft.com/office/powerpoint/2010/main" val="119843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Review: Polarization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7454349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83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Dielectrics: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8229600" cy="3928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455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Dielectrics and </a:t>
            </a:r>
            <a:r>
              <a:rPr lang="en-US" dirty="0" smtClean="0"/>
              <a:t>Capacitors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𝐾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44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dielectric</m:t>
                      </m:r>
                      <m:r>
                        <m:rPr>
                          <m:nor/>
                        </m:rPr>
                        <a:rPr lang="en-US" sz="44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4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constant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Dielectric increases capacitance!!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437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839200" cy="503238"/>
          </a:xfrm>
        </p:spPr>
        <p:txBody>
          <a:bodyPr/>
          <a:lstStyle/>
          <a:p>
            <a:r>
              <a:rPr lang="en-US">
                <a:latin typeface="Times New Roman" pitchFamily="1" charset="0"/>
              </a:rPr>
              <a:t>Table 24.1</a:t>
            </a:r>
            <a:r>
              <a:rPr lang="en-US">
                <a:latin typeface="Times New Roman" pitchFamily="1" charset="0"/>
                <a:cs typeface="Times New Roman" pitchFamily="1" charset="0"/>
              </a:rPr>
              <a:t>—</a:t>
            </a:r>
            <a:r>
              <a:rPr lang="en-US">
                <a:latin typeface="Times New Roman" pitchFamily="1" charset="0"/>
              </a:rPr>
              <a:t>Dielectric constants</a:t>
            </a:r>
          </a:p>
        </p:txBody>
      </p:sp>
      <p:pic>
        <p:nvPicPr>
          <p:cNvPr id="338951" name="Picture 7" descr="24_Table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2"/>
          <a:stretch>
            <a:fillRect/>
          </a:stretch>
        </p:blipFill>
        <p:spPr bwMode="auto">
          <a:xfrm>
            <a:off x="228600" y="1600200"/>
            <a:ext cx="85471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6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Permittivity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76400"/>
                <a:ext cx="7696200" cy="114299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en-US" sz="60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≡</m:t>
                      </m:r>
                      <m:r>
                        <a:rPr lang="en-US" sz="6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𝐾</m:t>
                      </m:r>
                      <m:sSub>
                        <m:sSubPr>
                          <m:ctrlP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76400"/>
                <a:ext cx="7696200" cy="11429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518" b="4315"/>
          <a:stretch/>
        </p:blipFill>
        <p:spPr>
          <a:xfrm>
            <a:off x="3048000" y="3362450"/>
            <a:ext cx="2850080" cy="27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1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610600" cy="503238"/>
          </a:xfrm>
        </p:spPr>
        <p:txBody>
          <a:bodyPr/>
          <a:lstStyle/>
          <a:p>
            <a:r>
              <a:rPr lang="en-US" dirty="0">
                <a:latin typeface="Times New Roman" pitchFamily="1" charset="0"/>
              </a:rPr>
              <a:t>Dielectric breakdown:</a:t>
            </a:r>
          </a:p>
        </p:txBody>
      </p:sp>
      <p:pic>
        <p:nvPicPr>
          <p:cNvPr id="373766" name="Picture 6" descr="24_Figure17-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6"/>
          <a:stretch>
            <a:fillRect/>
          </a:stretch>
        </p:blipFill>
        <p:spPr bwMode="auto">
          <a:xfrm>
            <a:off x="3201801" y="1219200"/>
            <a:ext cx="2590800" cy="209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3767" name="Picture 7" descr="24_Tabl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8"/>
          <a:stretch>
            <a:fillRect/>
          </a:stretch>
        </p:blipFill>
        <p:spPr bwMode="auto">
          <a:xfrm>
            <a:off x="304800" y="3962400"/>
            <a:ext cx="8547100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65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Capacitor with a Dielectric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7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Capacitance: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sz="40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𝑄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Units of capacitance: farad (F) = 1 C/V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020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Multiple Capacitors: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Charge on each capacitor is the same</a:t>
            </a:r>
          </a:p>
          <a:p>
            <a:pPr lvl="1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6911829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67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Multiple Capacitors: 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Voltage across each capacitor is the same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7310134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328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Series and Parallel Capacitors: Equivalent Capacitance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Series</a:t>
                </a:r>
              </a:p>
              <a:p>
                <a:pPr lvl="1"/>
                <a:r>
                  <a:rPr lang="en-US" sz="2000" dirty="0"/>
                  <a:t>Charge on each capacitor is the same</a:t>
                </a:r>
              </a:p>
              <a:p>
                <a:pPr marL="457200" lvl="1" indent="0">
                  <a:buNone/>
                </a:pPr>
                <a:endParaRPr lang="en-US" sz="2000" i="1" dirty="0">
                  <a:solidFill>
                    <a:srgbClr val="FF0000"/>
                  </a:solidFill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sz="2400" dirty="0">
                    <a:solidFill>
                      <a:srgbClr val="FF0000"/>
                    </a:solidFill>
                  </a:rPr>
                  <a:t>Parallel</a:t>
                </a:r>
              </a:p>
              <a:p>
                <a:pPr lvl="1"/>
                <a:r>
                  <a:rPr lang="en-US" sz="2000" dirty="0">
                    <a:solidFill>
                      <a:prstClr val="black"/>
                    </a:solidFill>
                  </a:rPr>
                  <a:t>Voltage across each capacitor is the same</a:t>
                </a:r>
              </a:p>
              <a:p>
                <a:pPr marL="457200" lvl="1" indent="0">
                  <a:buNone/>
                </a:pPr>
                <a:endParaRPr lang="en-US" sz="2000" i="1" dirty="0">
                  <a:solidFill>
                    <a:srgbClr val="FF0000"/>
                  </a:solidFill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𝑒𝑞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699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Problem: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Equivalent Capacitance</a:t>
            </a:r>
          </a:p>
        </p:txBody>
      </p:sp>
    </p:spTree>
    <p:extLst>
      <p:ext uri="{BB962C8B-B14F-4D97-AF65-F5344CB8AC3E}">
        <p14:creationId xmlns:p14="http://schemas.microsoft.com/office/powerpoint/2010/main" val="8331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839200" cy="480131"/>
          </a:xfrm>
        </p:spPr>
        <p:txBody>
          <a:bodyPr/>
          <a:lstStyle/>
          <a:p>
            <a:r>
              <a:rPr lang="en-US" sz="2800" dirty="0">
                <a:latin typeface="Times New Roman" pitchFamily="1" charset="0"/>
              </a:rPr>
              <a:t>The Z </a:t>
            </a:r>
            <a:r>
              <a:rPr lang="en-US" sz="2800" dirty="0" smtClean="0">
                <a:latin typeface="Times New Roman" pitchFamily="1" charset="0"/>
              </a:rPr>
              <a:t>Machine – Sandia National Lab in New Mexico</a:t>
            </a:r>
            <a:endParaRPr lang="en-US" sz="2800" dirty="0">
              <a:latin typeface="Times New Roman" pitchFamily="1" charset="0"/>
            </a:endParaRP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86800" cy="2274469"/>
          </a:xfrm>
        </p:spPr>
        <p:txBody>
          <a:bodyPr/>
          <a:lstStyle/>
          <a:p>
            <a:pPr lvl="1">
              <a:buFontTx/>
              <a:buChar char="•"/>
            </a:pPr>
            <a:r>
              <a:rPr lang="en-US" sz="2800" dirty="0">
                <a:latin typeface="Times New Roman" pitchFamily="1" charset="0"/>
              </a:rPr>
              <a:t>Large array of capacitors in </a:t>
            </a:r>
            <a:r>
              <a:rPr lang="en-US" sz="2800" dirty="0" smtClean="0">
                <a:latin typeface="Times New Roman" pitchFamily="1" charset="0"/>
              </a:rPr>
              <a:t>parallel</a:t>
            </a:r>
          </a:p>
          <a:p>
            <a:pPr lvl="2">
              <a:buFontTx/>
              <a:buChar char="•"/>
            </a:pPr>
            <a:r>
              <a:rPr lang="en-US" sz="2400" dirty="0" smtClean="0">
                <a:latin typeface="Times New Roman" pitchFamily="1" charset="0"/>
              </a:rPr>
              <a:t>Total Stored Energy: 20 MJ</a:t>
            </a:r>
            <a:endParaRPr lang="en-US" sz="2400" dirty="0" smtClean="0">
              <a:latin typeface="Times New Roman" pitchFamily="1" charset="0"/>
            </a:endParaRPr>
          </a:p>
          <a:p>
            <a:pPr lvl="1">
              <a:buFontTx/>
              <a:buChar char="•"/>
            </a:pPr>
            <a:r>
              <a:rPr lang="en-US" sz="2800" dirty="0" smtClean="0">
                <a:latin typeface="Times New Roman" pitchFamily="1" charset="0"/>
              </a:rPr>
              <a:t>When </a:t>
            </a:r>
            <a:r>
              <a:rPr lang="en-US" sz="2800" dirty="0">
                <a:latin typeface="Times New Roman" pitchFamily="1" charset="0"/>
              </a:rPr>
              <a:t>directed at a target, </a:t>
            </a:r>
            <a:r>
              <a:rPr lang="en-US" sz="2800" dirty="0" smtClean="0">
                <a:latin typeface="Times New Roman" pitchFamily="1" charset="0"/>
              </a:rPr>
              <a:t>discharge generates </a:t>
            </a:r>
            <a:r>
              <a:rPr lang="en-US" sz="2800" dirty="0">
                <a:latin typeface="Times New Roman" pitchFamily="1" charset="0"/>
              </a:rPr>
              <a:t>temperatures on the order of 10</a:t>
            </a:r>
            <a:r>
              <a:rPr lang="en-US" sz="2800" baseline="30000" dirty="0">
                <a:latin typeface="Times New Roman" pitchFamily="1" charset="0"/>
              </a:rPr>
              <a:t>9</a:t>
            </a:r>
            <a:r>
              <a:rPr lang="en-US" sz="2800" dirty="0">
                <a:latin typeface="Times New Roman" pitchFamily="1" charset="0"/>
              </a:rPr>
              <a:t>K!</a:t>
            </a:r>
          </a:p>
        </p:txBody>
      </p:sp>
      <p:pic>
        <p:nvPicPr>
          <p:cNvPr id="366598" name="Picture 6" descr="24_Figure11-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0"/>
          <a:stretch>
            <a:fillRect/>
          </a:stretch>
        </p:blipFill>
        <p:spPr bwMode="auto">
          <a:xfrm>
            <a:off x="2133600" y="2957338"/>
            <a:ext cx="5029200" cy="330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63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6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6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Activity: </a:t>
            </a:r>
            <a:br>
              <a:rPr lang="en-US" sz="4000" dirty="0">
                <a:solidFill>
                  <a:srgbClr val="FF0000"/>
                </a:solidFill>
              </a:rPr>
            </a:br>
            <a:r>
              <a:rPr lang="en-US" sz="4000" dirty="0">
                <a:solidFill>
                  <a:srgbClr val="FF0000"/>
                </a:solidFill>
              </a:rPr>
              <a:t>Capacitors in Series and 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Capacitance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/>
                  <a:t> is only dependent on the geometry of the capacitor!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24_Figure02-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6"/>
          <a:stretch>
            <a:fillRect/>
          </a:stretch>
        </p:blipFill>
        <p:spPr bwMode="auto">
          <a:xfrm>
            <a:off x="2438400" y="3325906"/>
            <a:ext cx="4419600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Capacitance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farad (1 C/V) is very large on every day scales!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Pass out some capacitors!</a:t>
            </a:r>
            <a:r>
              <a:rPr lang="en-US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00400"/>
            <a:ext cx="3962400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</a:t>
            </a:r>
            <a:r>
              <a:rPr lang="en-US" dirty="0" smtClean="0">
                <a:solidFill>
                  <a:srgbClr val="FF0000"/>
                </a:solidFill>
              </a:rPr>
              <a:t>Problem: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Parallel Plate Capacitor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Parallel Plate Capacitance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Energy Stored in a Capacitor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7239000" cy="2666999"/>
              </a:xfrm>
            </p:spPr>
            <p:txBody>
              <a:bodyPr/>
              <a:lstStyle/>
              <a:p>
                <a:r>
                  <a:rPr lang="en-US" sz="2800" dirty="0"/>
                  <a:t>Total work required to charge a capacitor: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7239000" cy="2666999"/>
              </a:xfrm>
              <a:blipFill rotWithShape="0">
                <a:blip r:embed="rId2"/>
                <a:stretch>
                  <a:fillRect l="-1515" t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886200"/>
            <a:ext cx="3737172" cy="20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4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Problem: Energy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energy does the capacitor in the picture store at its maximum allowed voltage?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24039"/>
            <a:ext cx="6606907" cy="36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Activity: Capacitor Charge and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928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6eActiveLectureQuestions">
  <a:themeElements>
    <a:clrScheme name="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C6eActiveLectureQuestio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lnDef>
  </a:objectDefaults>
  <a:extraClrSchemeLst>
    <a:extraClrScheme>
      <a:clrScheme name="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226</Words>
  <Application>Microsoft Office PowerPoint</Application>
  <PresentationFormat>On-screen Show (4:3)</PresentationFormat>
  <Paragraphs>62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Times New Roman</vt:lpstr>
      <vt:lpstr>1_Office Theme</vt:lpstr>
      <vt:lpstr>C6eActiveLectureQuestions</vt:lpstr>
      <vt:lpstr>Section 6: Capacitance</vt:lpstr>
      <vt:lpstr>Capacitance: Definition</vt:lpstr>
      <vt:lpstr>Capacitance</vt:lpstr>
      <vt:lpstr>Capacitance Units</vt:lpstr>
      <vt:lpstr>Example Problem:  Parallel Plate Capacitor</vt:lpstr>
      <vt:lpstr>Activity: Parallel Plate Capacitance</vt:lpstr>
      <vt:lpstr>Energy Stored in a Capacitor</vt:lpstr>
      <vt:lpstr>Example Problem: Energy Storage</vt:lpstr>
      <vt:lpstr>Activity: Capacitor Charge and Energy</vt:lpstr>
      <vt:lpstr>Energy Stored in the Electric Field</vt:lpstr>
      <vt:lpstr>Dielectrics</vt:lpstr>
      <vt:lpstr>Dielectrics</vt:lpstr>
      <vt:lpstr>Review: Polarization</vt:lpstr>
      <vt:lpstr>Dielectrics: Polarization</vt:lpstr>
      <vt:lpstr>Dielectrics and Capacitors</vt:lpstr>
      <vt:lpstr>Table 24.1—Dielectric constants</vt:lpstr>
      <vt:lpstr>Permittivity </vt:lpstr>
      <vt:lpstr>Dielectric breakdown:</vt:lpstr>
      <vt:lpstr>Activity:  Capacitor with a Dielectric</vt:lpstr>
      <vt:lpstr>Multiple Capacitors: Series</vt:lpstr>
      <vt:lpstr>Multiple Capacitors: Parallel</vt:lpstr>
      <vt:lpstr>Series and Parallel Capacitors: Equivalent Capacitance</vt:lpstr>
      <vt:lpstr>Example Problem:  Equivalent Capacitance</vt:lpstr>
      <vt:lpstr>The Z Machine – Sandia National Lab in New Mexico</vt:lpstr>
      <vt:lpstr>Activity:  Capacitors in Series and Parallel</vt:lpstr>
    </vt:vector>
  </TitlesOfParts>
  <Company>Lone Star College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Stancato, David</dc:creator>
  <cp:lastModifiedBy>Stancato, David A</cp:lastModifiedBy>
  <cp:revision>213</cp:revision>
  <dcterms:created xsi:type="dcterms:W3CDTF">2011-08-26T22:00:09Z</dcterms:created>
  <dcterms:modified xsi:type="dcterms:W3CDTF">2019-02-11T16:16:41Z</dcterms:modified>
</cp:coreProperties>
</file>